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56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8409B-CBDF-4E70-81C0-C139C7619C3A}" type="datetimeFigureOut">
              <a:rPr lang="en-US" smtClean="0"/>
              <a:t>06-Mar-17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E923F-2ED7-4FEE-AFF4-07ACC9DEC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09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C50C-A260-474F-BA18-7E1AB7BD15A8}" type="slidenum">
              <a:rPr lang="vi-VN" smtClean="0">
                <a:solidFill>
                  <a:prstClr val="black"/>
                </a:solidFill>
              </a:rPr>
              <a:pPr/>
              <a:t>1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51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DC50C-A260-474F-BA18-7E1AB7BD15A8}" type="slidenum">
              <a:rPr lang="vi-VN" smtClean="0">
                <a:solidFill>
                  <a:prstClr val="black"/>
                </a:solidFill>
              </a:rPr>
              <a:pPr/>
              <a:t>2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051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vi-VN">
                  <a:solidFill>
                    <a:srgbClr val="000000"/>
                  </a:solidFill>
                </a:endParaRPr>
              </a:p>
            </p:txBody>
          </p:sp>
          <p:sp>
            <p:nvSpPr>
              <p:cNvPr id="512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vi-VN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2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12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vi-VN">
                  <a:solidFill>
                    <a:srgbClr val="000000"/>
                  </a:solidFill>
                </a:endParaRPr>
              </a:p>
            </p:txBody>
          </p:sp>
          <p:sp>
            <p:nvSpPr>
              <p:cNvPr id="512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vi-VN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vi-VN">
                <a:solidFill>
                  <a:srgbClr val="000000"/>
                </a:solidFill>
              </a:endParaRPr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vi-VN">
                <a:solidFill>
                  <a:srgbClr val="000000"/>
                </a:solidFill>
              </a:endParaRPr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vi-VN">
                <a:solidFill>
                  <a:srgbClr val="000000"/>
                </a:solidFill>
              </a:endParaRPr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9D0FE6F-628C-45AC-A3AC-46ABEFDF007A}" type="datetime1">
              <a:rPr lang="en-US" smtClean="0">
                <a:solidFill>
                  <a:srgbClr val="1C1C1C"/>
                </a:solidFill>
              </a:rPr>
              <a:pPr/>
              <a:t>06-Mar-17</a:t>
            </a:fld>
            <a:endParaRPr lang="vi-VN">
              <a:solidFill>
                <a:srgbClr val="1C1C1C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0800"/>
            <a:ext cx="4191000" cy="3048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>
                <a:solidFill>
                  <a:srgbClr val="1C1C1C"/>
                </a:solidFill>
              </a:rPr>
              <a:t>Faculty of Computer Science &amp; Engineering</a:t>
            </a:r>
            <a:endParaRPr lang="vi-VN">
              <a:solidFill>
                <a:srgbClr val="1C1C1C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91400" y="6248400"/>
            <a:ext cx="1371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6A07923-D547-466D-8151-D5B6058EAB81}" type="slidenum">
              <a:rPr lang="vi-VN" smtClean="0">
                <a:solidFill>
                  <a:srgbClr val="1C1C1C"/>
                </a:solidFill>
              </a:rPr>
              <a:pPr/>
              <a:t>‹#›</a:t>
            </a:fld>
            <a:endParaRPr lang="vi-VN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9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6C8AC6A2-6863-41BA-AA15-8688ACBFAAF3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400800"/>
            <a:ext cx="4419600" cy="304800"/>
          </a:xfrm>
        </p:spPr>
        <p:txBody>
          <a:bodyPr/>
          <a:lstStyle>
            <a:lvl1pPr>
              <a:defRPr b="1" i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Faculty of Computer Science &amp; Engineering</a:t>
            </a:r>
            <a:endParaRPr lang="vi-VN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6243638"/>
            <a:ext cx="1327150" cy="457200"/>
          </a:xfrm>
        </p:spPr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  <p:grpSp>
        <p:nvGrpSpPr>
          <p:cNvPr id="7" name="Group 30"/>
          <p:cNvGrpSpPr>
            <a:grpSpLocks/>
          </p:cNvGrpSpPr>
          <p:nvPr userDrawn="1"/>
        </p:nvGrpSpPr>
        <p:grpSpPr bwMode="auto">
          <a:xfrm>
            <a:off x="63871" y="5673069"/>
            <a:ext cx="1034562" cy="1033463"/>
            <a:chOff x="125" y="2614"/>
            <a:chExt cx="706" cy="651"/>
          </a:xfrm>
        </p:grpSpPr>
        <p:sp>
          <p:nvSpPr>
            <p:cNvPr id="8" name="Freeform 15"/>
            <p:cNvSpPr>
              <a:spLocks/>
            </p:cNvSpPr>
            <p:nvPr/>
          </p:nvSpPr>
          <p:spPr bwMode="auto">
            <a:xfrm>
              <a:off x="299" y="2614"/>
              <a:ext cx="178" cy="283"/>
            </a:xfrm>
            <a:custGeom>
              <a:avLst/>
              <a:gdLst>
                <a:gd name="T0" fmla="*/ 0 w 1327"/>
                <a:gd name="T1" fmla="*/ 283 h 2290"/>
                <a:gd name="T2" fmla="*/ 0 w 1327"/>
                <a:gd name="T3" fmla="*/ 94 h 2290"/>
                <a:gd name="T4" fmla="*/ 178 w 1327"/>
                <a:gd name="T5" fmla="*/ 0 h 2290"/>
                <a:gd name="T6" fmla="*/ 178 w 1327"/>
                <a:gd name="T7" fmla="*/ 188 h 2290"/>
                <a:gd name="T8" fmla="*/ 0 w 1327"/>
                <a:gd name="T9" fmla="*/ 283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477" y="2614"/>
              <a:ext cx="177" cy="285"/>
            </a:xfrm>
            <a:custGeom>
              <a:avLst/>
              <a:gdLst>
                <a:gd name="T0" fmla="*/ 177 w 1497"/>
                <a:gd name="T1" fmla="*/ 285 h 2589"/>
                <a:gd name="T2" fmla="*/ 177 w 1497"/>
                <a:gd name="T3" fmla="*/ 94 h 2589"/>
                <a:gd name="T4" fmla="*/ 0 w 1497"/>
                <a:gd name="T5" fmla="*/ 0 h 2589"/>
                <a:gd name="T6" fmla="*/ 0 w 1497"/>
                <a:gd name="T7" fmla="*/ 189 h 2589"/>
                <a:gd name="T8" fmla="*/ 177 w 1497"/>
                <a:gd name="T9" fmla="*/ 285 h 2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7" h="2589">
                  <a:moveTo>
                    <a:pt x="1496" y="2589"/>
                  </a:moveTo>
                  <a:lnTo>
                    <a:pt x="1497" y="856"/>
                  </a:lnTo>
                  <a:lnTo>
                    <a:pt x="0" y="0"/>
                  </a:lnTo>
                  <a:lnTo>
                    <a:pt x="0" y="1717"/>
                  </a:lnTo>
                  <a:lnTo>
                    <a:pt x="1496" y="2589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125" y="2897"/>
              <a:ext cx="178" cy="284"/>
            </a:xfrm>
            <a:custGeom>
              <a:avLst/>
              <a:gdLst>
                <a:gd name="T0" fmla="*/ 0 w 1327"/>
                <a:gd name="T1" fmla="*/ 284 h 2290"/>
                <a:gd name="T2" fmla="*/ 0 w 1327"/>
                <a:gd name="T3" fmla="*/ 94 h 2290"/>
                <a:gd name="T4" fmla="*/ 178 w 1327"/>
                <a:gd name="T5" fmla="*/ 0 h 2290"/>
                <a:gd name="T6" fmla="*/ 178 w 1327"/>
                <a:gd name="T7" fmla="*/ 189 h 2290"/>
                <a:gd name="T8" fmla="*/ 0 w 1327"/>
                <a:gd name="T9" fmla="*/ 284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auto">
            <a:xfrm flipH="1">
              <a:off x="652" y="2896"/>
              <a:ext cx="179" cy="284"/>
            </a:xfrm>
            <a:custGeom>
              <a:avLst/>
              <a:gdLst>
                <a:gd name="T0" fmla="*/ 0 w 1327"/>
                <a:gd name="T1" fmla="*/ 284 h 2290"/>
                <a:gd name="T2" fmla="*/ 0 w 1327"/>
                <a:gd name="T3" fmla="*/ 94 h 2290"/>
                <a:gd name="T4" fmla="*/ 179 w 1327"/>
                <a:gd name="T5" fmla="*/ 0 h 2290"/>
                <a:gd name="T6" fmla="*/ 179 w 1327"/>
                <a:gd name="T7" fmla="*/ 189 h 2290"/>
                <a:gd name="T8" fmla="*/ 0 w 1327"/>
                <a:gd name="T9" fmla="*/ 284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auto">
            <a:xfrm rot="3690139">
              <a:off x="216" y="3029"/>
              <a:ext cx="165" cy="307"/>
            </a:xfrm>
            <a:custGeom>
              <a:avLst/>
              <a:gdLst>
                <a:gd name="T0" fmla="*/ 0 w 1327"/>
                <a:gd name="T1" fmla="*/ 307 h 2290"/>
                <a:gd name="T2" fmla="*/ 0 w 1327"/>
                <a:gd name="T3" fmla="*/ 102 h 2290"/>
                <a:gd name="T4" fmla="*/ 165 w 1327"/>
                <a:gd name="T5" fmla="*/ 0 h 2290"/>
                <a:gd name="T6" fmla="*/ 165 w 1327"/>
                <a:gd name="T7" fmla="*/ 204 h 2290"/>
                <a:gd name="T8" fmla="*/ 0 w 1327"/>
                <a:gd name="T9" fmla="*/ 307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 rot="3600000">
              <a:off x="570" y="3024"/>
              <a:ext cx="165" cy="306"/>
            </a:xfrm>
            <a:custGeom>
              <a:avLst/>
              <a:gdLst>
                <a:gd name="T0" fmla="*/ 0 w 1327"/>
                <a:gd name="T1" fmla="*/ 306 h 2290"/>
                <a:gd name="T2" fmla="*/ 0 w 1327"/>
                <a:gd name="T3" fmla="*/ 102 h 2290"/>
                <a:gd name="T4" fmla="*/ 165 w 1327"/>
                <a:gd name="T5" fmla="*/ 0 h 2290"/>
                <a:gd name="T6" fmla="*/ 165 w 1327"/>
                <a:gd name="T7" fmla="*/ 204 h 2290"/>
                <a:gd name="T8" fmla="*/ 0 w 1327"/>
                <a:gd name="T9" fmla="*/ 306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274" y="2847"/>
              <a:ext cx="392" cy="25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6751" tIns="33376" rIns="66751" bIns="33376">
              <a:spAutoFit/>
            </a:bodyPr>
            <a:lstStyle>
              <a:lvl1pPr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1pPr>
              <a:lvl2pPr marL="742950" indent="-28575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2pPr>
              <a:lvl3pPr marL="11430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3pPr>
              <a:lvl4pPr marL="16002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4pPr>
              <a:lvl5pPr marL="20574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ct val="10000"/>
                </a:spcAft>
                <a:defRPr/>
              </a:pPr>
              <a:r>
                <a:rPr lang="en-US" sz="1200" b="1" kern="0" smtClean="0">
                  <a:solidFill>
                    <a:srgbClr val="032B91"/>
                  </a:solidFill>
                </a:rPr>
                <a:t>BK</a:t>
              </a:r>
            </a:p>
            <a:p>
              <a:pPr algn="ctr" eaLnBrk="1" hangingPunct="1">
                <a:defRPr/>
              </a:pPr>
              <a:r>
                <a:rPr lang="en-US" sz="900" b="1" kern="0" smtClean="0">
                  <a:solidFill>
                    <a:srgbClr val="1488DB"/>
                  </a:solidFill>
                </a:rPr>
                <a:t>TP.HCM</a:t>
              </a:r>
              <a:endParaRPr lang="en-US" sz="900" kern="0" smtClean="0">
                <a:solidFill>
                  <a:srgbClr val="1488D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843FD5-0826-4577-A2F7-176763AB83B4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2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3CCB9E-6A8D-46DB-96F2-317AC2904A7D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32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7186A-20AB-4527-ABEE-C0FCAB051F4F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033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59682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504950" cy="457200"/>
          </a:xfrm>
        </p:spPr>
        <p:txBody>
          <a:bodyPr/>
          <a:lstStyle>
            <a:lvl1pPr>
              <a:defRPr/>
            </a:lvl1pPr>
          </a:lstStyle>
          <a:p>
            <a:fld id="{534A3E8C-8E17-4F58-BD79-5509E1D1D5AA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4800" y="6243638"/>
            <a:ext cx="1022350" cy="457200"/>
          </a:xfrm>
        </p:spPr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  <p:grpSp>
        <p:nvGrpSpPr>
          <p:cNvPr id="5" name="Group 30"/>
          <p:cNvGrpSpPr>
            <a:grpSpLocks/>
          </p:cNvGrpSpPr>
          <p:nvPr userDrawn="1"/>
        </p:nvGrpSpPr>
        <p:grpSpPr bwMode="auto">
          <a:xfrm>
            <a:off x="63871" y="5673069"/>
            <a:ext cx="1034562" cy="1033463"/>
            <a:chOff x="125" y="2614"/>
            <a:chExt cx="706" cy="651"/>
          </a:xfrm>
        </p:grpSpPr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299" y="2614"/>
              <a:ext cx="178" cy="283"/>
            </a:xfrm>
            <a:custGeom>
              <a:avLst/>
              <a:gdLst>
                <a:gd name="T0" fmla="*/ 0 w 1327"/>
                <a:gd name="T1" fmla="*/ 283 h 2290"/>
                <a:gd name="T2" fmla="*/ 0 w 1327"/>
                <a:gd name="T3" fmla="*/ 94 h 2290"/>
                <a:gd name="T4" fmla="*/ 178 w 1327"/>
                <a:gd name="T5" fmla="*/ 0 h 2290"/>
                <a:gd name="T6" fmla="*/ 178 w 1327"/>
                <a:gd name="T7" fmla="*/ 188 h 2290"/>
                <a:gd name="T8" fmla="*/ 0 w 1327"/>
                <a:gd name="T9" fmla="*/ 283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16"/>
            <p:cNvSpPr>
              <a:spLocks/>
            </p:cNvSpPr>
            <p:nvPr/>
          </p:nvSpPr>
          <p:spPr bwMode="auto">
            <a:xfrm>
              <a:off x="477" y="2614"/>
              <a:ext cx="177" cy="285"/>
            </a:xfrm>
            <a:custGeom>
              <a:avLst/>
              <a:gdLst>
                <a:gd name="T0" fmla="*/ 177 w 1497"/>
                <a:gd name="T1" fmla="*/ 285 h 2589"/>
                <a:gd name="T2" fmla="*/ 177 w 1497"/>
                <a:gd name="T3" fmla="*/ 94 h 2589"/>
                <a:gd name="T4" fmla="*/ 0 w 1497"/>
                <a:gd name="T5" fmla="*/ 0 h 2589"/>
                <a:gd name="T6" fmla="*/ 0 w 1497"/>
                <a:gd name="T7" fmla="*/ 189 h 2589"/>
                <a:gd name="T8" fmla="*/ 177 w 1497"/>
                <a:gd name="T9" fmla="*/ 285 h 2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7" h="2589">
                  <a:moveTo>
                    <a:pt x="1496" y="2589"/>
                  </a:moveTo>
                  <a:lnTo>
                    <a:pt x="1497" y="856"/>
                  </a:lnTo>
                  <a:lnTo>
                    <a:pt x="0" y="0"/>
                  </a:lnTo>
                  <a:lnTo>
                    <a:pt x="0" y="1717"/>
                  </a:lnTo>
                  <a:lnTo>
                    <a:pt x="1496" y="2589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125" y="2897"/>
              <a:ext cx="178" cy="284"/>
            </a:xfrm>
            <a:custGeom>
              <a:avLst/>
              <a:gdLst>
                <a:gd name="T0" fmla="*/ 0 w 1327"/>
                <a:gd name="T1" fmla="*/ 284 h 2290"/>
                <a:gd name="T2" fmla="*/ 0 w 1327"/>
                <a:gd name="T3" fmla="*/ 94 h 2290"/>
                <a:gd name="T4" fmla="*/ 178 w 1327"/>
                <a:gd name="T5" fmla="*/ 0 h 2290"/>
                <a:gd name="T6" fmla="*/ 178 w 1327"/>
                <a:gd name="T7" fmla="*/ 189 h 2290"/>
                <a:gd name="T8" fmla="*/ 0 w 1327"/>
                <a:gd name="T9" fmla="*/ 284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 flipH="1">
              <a:off x="652" y="2896"/>
              <a:ext cx="179" cy="284"/>
            </a:xfrm>
            <a:custGeom>
              <a:avLst/>
              <a:gdLst>
                <a:gd name="T0" fmla="*/ 0 w 1327"/>
                <a:gd name="T1" fmla="*/ 284 h 2290"/>
                <a:gd name="T2" fmla="*/ 0 w 1327"/>
                <a:gd name="T3" fmla="*/ 94 h 2290"/>
                <a:gd name="T4" fmla="*/ 179 w 1327"/>
                <a:gd name="T5" fmla="*/ 0 h 2290"/>
                <a:gd name="T6" fmla="*/ 179 w 1327"/>
                <a:gd name="T7" fmla="*/ 189 h 2290"/>
                <a:gd name="T8" fmla="*/ 0 w 1327"/>
                <a:gd name="T9" fmla="*/ 284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 rot="3690139">
              <a:off x="216" y="3029"/>
              <a:ext cx="165" cy="307"/>
            </a:xfrm>
            <a:custGeom>
              <a:avLst/>
              <a:gdLst>
                <a:gd name="T0" fmla="*/ 0 w 1327"/>
                <a:gd name="T1" fmla="*/ 307 h 2290"/>
                <a:gd name="T2" fmla="*/ 0 w 1327"/>
                <a:gd name="T3" fmla="*/ 102 h 2290"/>
                <a:gd name="T4" fmla="*/ 165 w 1327"/>
                <a:gd name="T5" fmla="*/ 0 h 2290"/>
                <a:gd name="T6" fmla="*/ 165 w 1327"/>
                <a:gd name="T7" fmla="*/ 204 h 2290"/>
                <a:gd name="T8" fmla="*/ 0 w 1327"/>
                <a:gd name="T9" fmla="*/ 307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032B91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20"/>
            <p:cNvSpPr>
              <a:spLocks/>
            </p:cNvSpPr>
            <p:nvPr/>
          </p:nvSpPr>
          <p:spPr bwMode="auto">
            <a:xfrm rot="3600000">
              <a:off x="570" y="3024"/>
              <a:ext cx="165" cy="306"/>
            </a:xfrm>
            <a:custGeom>
              <a:avLst/>
              <a:gdLst>
                <a:gd name="T0" fmla="*/ 0 w 1327"/>
                <a:gd name="T1" fmla="*/ 306 h 2290"/>
                <a:gd name="T2" fmla="*/ 0 w 1327"/>
                <a:gd name="T3" fmla="*/ 102 h 2290"/>
                <a:gd name="T4" fmla="*/ 165 w 1327"/>
                <a:gd name="T5" fmla="*/ 0 h 2290"/>
                <a:gd name="T6" fmla="*/ 165 w 1327"/>
                <a:gd name="T7" fmla="*/ 204 h 2290"/>
                <a:gd name="T8" fmla="*/ 0 w 1327"/>
                <a:gd name="T9" fmla="*/ 306 h 2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7" h="2290">
                  <a:moveTo>
                    <a:pt x="0" y="2290"/>
                  </a:moveTo>
                  <a:lnTo>
                    <a:pt x="0" y="760"/>
                  </a:lnTo>
                  <a:lnTo>
                    <a:pt x="1327" y="0"/>
                  </a:lnTo>
                  <a:lnTo>
                    <a:pt x="1327" y="1525"/>
                  </a:lnTo>
                  <a:lnTo>
                    <a:pt x="0" y="2290"/>
                  </a:lnTo>
                  <a:close/>
                </a:path>
              </a:pathLst>
            </a:custGeom>
            <a:solidFill>
              <a:srgbClr val="1488DB"/>
            </a:solidFill>
            <a:ln w="635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vi-V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274" y="2847"/>
              <a:ext cx="392" cy="25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66751" tIns="33376" rIns="66751" bIns="33376">
              <a:spAutoFit/>
            </a:bodyPr>
            <a:lstStyle>
              <a:lvl1pPr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1pPr>
              <a:lvl2pPr marL="742950" indent="-28575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2pPr>
              <a:lvl3pPr marL="11430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3pPr>
              <a:lvl4pPr marL="16002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4pPr>
              <a:lvl5pPr marL="2057400" indent="-228600" eaLnBrk="0" hangingPunct="0">
                <a:defRPr sz="4400">
                  <a:solidFill>
                    <a:srgbClr val="6E797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rgbClr val="6E797F"/>
                  </a:solidFill>
                  <a:latin typeface="Arial" charset="0"/>
                </a:defRPr>
              </a:lvl9pPr>
            </a:lstStyle>
            <a:p>
              <a:pPr algn="ctr" eaLnBrk="1" hangingPunct="1">
                <a:spcAft>
                  <a:spcPct val="10000"/>
                </a:spcAft>
                <a:defRPr/>
              </a:pPr>
              <a:r>
                <a:rPr lang="en-US" sz="1200" b="1" kern="0" smtClean="0">
                  <a:solidFill>
                    <a:srgbClr val="032B91"/>
                  </a:solidFill>
                </a:rPr>
                <a:t>BK</a:t>
              </a:r>
            </a:p>
            <a:p>
              <a:pPr algn="ctr" eaLnBrk="1" hangingPunct="1">
                <a:defRPr/>
              </a:pPr>
              <a:r>
                <a:rPr lang="en-US" sz="900" b="1" kern="0" smtClean="0">
                  <a:solidFill>
                    <a:srgbClr val="1488DB"/>
                  </a:solidFill>
                </a:rPr>
                <a:t>TP.HCM</a:t>
              </a:r>
              <a:endParaRPr lang="en-US" sz="900" kern="0" smtClean="0">
                <a:solidFill>
                  <a:srgbClr val="1488DB"/>
                </a:solidFill>
              </a:endParaRPr>
            </a:p>
          </p:txBody>
        </p:sp>
      </p:grpSp>
      <p:sp>
        <p:nvSpPr>
          <p:cNvPr id="13" name="Footer Placeholder 4"/>
          <p:cNvSpPr txBox="1">
            <a:spLocks/>
          </p:cNvSpPr>
          <p:nvPr userDrawn="1"/>
        </p:nvSpPr>
        <p:spPr bwMode="auto">
          <a:xfrm>
            <a:off x="2819400" y="6400800"/>
            <a:ext cx="441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b="1" i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Faculty of Computer Science &amp; Engineering</a:t>
            </a:r>
            <a:endParaRPr lang="vi-VN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228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A843D0-5383-40AF-B31E-0BF82019598F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83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1B935F-EB2A-4AD5-8E8A-6EEE50527196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7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8AA14B-D6DE-445C-838A-2F5F10AE6EA1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88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613BD6-F022-4B4C-B538-AF8869BE0FD9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vi-VN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‹#›</a:t>
            </a:fld>
            <a:endParaRPr lang="vi-V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56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381794" y="497991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764381" y="497991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05619" y="920266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875506" y="920266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91281" y="847241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26281" y="390041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07194" y="1180616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vi-VN" sz="240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470991"/>
            <a:ext cx="7772400" cy="466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8DBD4175-44EF-4B52-AD4D-4AB9E04445E3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Faculty of Computer Science &amp; Engineering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50E144F-35F2-4001-89DB-4F67F07C56F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7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494D-5898-463E-B7AB-C16D07135D8F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Faculty of Computer Science &amp; Engineering</a:t>
            </a:r>
            <a:endParaRPr lang="vi-VN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1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Exercise </a:t>
            </a:r>
            <a:r>
              <a:rPr lang="en-US" smtClean="0"/>
              <a:t>2.1-2.3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295400"/>
            <a:ext cx="8269288" cy="5029200"/>
          </a:xfrm>
        </p:spPr>
        <p:txBody>
          <a:bodyPr/>
          <a:lstStyle/>
          <a:p>
            <a:pPr marL="630238" indent="-630238" algn="just">
              <a:spcBef>
                <a:spcPts val="0"/>
              </a:spcBef>
              <a:buNone/>
            </a:pPr>
            <a:r>
              <a:rPr lang="en-US" sz="2000"/>
              <a:t>2.1 [5] &lt;§2.2&gt; For the following C statement, what is the </a:t>
            </a:r>
            <a:r>
              <a:rPr lang="en-US" sz="2000"/>
              <a:t>corresponding </a:t>
            </a:r>
            <a:r>
              <a:rPr lang="en-US" sz="2000" smtClean="0"/>
              <a:t>MIPS assembly </a:t>
            </a:r>
            <a:r>
              <a:rPr lang="en-US" sz="2000"/>
              <a:t>code? Assume that the variables f, g, h, and i are given and </a:t>
            </a:r>
            <a:r>
              <a:rPr lang="en-US" sz="2000"/>
              <a:t>could </a:t>
            </a:r>
            <a:r>
              <a:rPr lang="en-US" sz="2000" smtClean="0"/>
              <a:t>be considered </a:t>
            </a:r>
            <a:r>
              <a:rPr lang="en-US" sz="2000"/>
              <a:t>32-bit integers as declared in a C program. Use a minimal </a:t>
            </a:r>
            <a:r>
              <a:rPr lang="en-US" sz="2000"/>
              <a:t>number </a:t>
            </a:r>
            <a:r>
              <a:rPr lang="en-US" sz="2000" smtClean="0"/>
              <a:t>of MIPS </a:t>
            </a:r>
            <a:r>
              <a:rPr lang="en-US" sz="2000"/>
              <a:t>assembly instructions.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smtClean="0"/>
              <a:t>			f </a:t>
            </a:r>
            <a:r>
              <a:rPr lang="en-US" sz="2000"/>
              <a:t>= g + (h − </a:t>
            </a:r>
            <a:r>
              <a:rPr lang="en-US" sz="2000"/>
              <a:t>5</a:t>
            </a:r>
            <a:r>
              <a:rPr lang="en-US" sz="2000" smtClean="0"/>
              <a:t>);</a:t>
            </a:r>
          </a:p>
          <a:p>
            <a:pPr marL="519113" indent="-519113" algn="just">
              <a:spcBef>
                <a:spcPts val="0"/>
              </a:spcBef>
              <a:buNone/>
            </a:pPr>
            <a:r>
              <a:rPr lang="en-US" sz="2000"/>
              <a:t>2.2 [5] &lt;§2.2&gt; For the following MIPS assembly instructions above, what </a:t>
            </a:r>
            <a:r>
              <a:rPr lang="en-US" sz="2000"/>
              <a:t>is </a:t>
            </a:r>
            <a:r>
              <a:rPr lang="en-US" sz="2000" smtClean="0"/>
              <a:t>a corresponding </a:t>
            </a:r>
            <a:r>
              <a:rPr lang="en-US" sz="2000"/>
              <a:t>C statement?</a:t>
            </a:r>
          </a:p>
          <a:p>
            <a:pPr marL="2743200" indent="0" algn="just">
              <a:spcBef>
                <a:spcPts val="0"/>
              </a:spcBef>
              <a:buNone/>
            </a:pPr>
            <a:r>
              <a:rPr lang="en-US" sz="2000"/>
              <a:t>add f, g, h</a:t>
            </a:r>
          </a:p>
          <a:p>
            <a:pPr marL="2743200" indent="0" algn="just">
              <a:spcBef>
                <a:spcPts val="0"/>
              </a:spcBef>
              <a:buNone/>
            </a:pPr>
            <a:r>
              <a:rPr lang="en-US" sz="2000"/>
              <a:t>add f, i</a:t>
            </a:r>
            <a:r>
              <a:rPr lang="en-US" sz="2000"/>
              <a:t>, </a:t>
            </a:r>
            <a:r>
              <a:rPr lang="en-US" sz="2000" smtClean="0"/>
              <a:t>f</a:t>
            </a:r>
            <a:endParaRPr lang="en-US" sz="200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/>
              <a:t>2.3 [5] &lt;§§2.2, 2.3&gt; For the following C statement, what is </a:t>
            </a:r>
            <a:r>
              <a:rPr lang="en-US" sz="2000"/>
              <a:t>the </a:t>
            </a:r>
            <a:r>
              <a:rPr lang="en-US" sz="2000" smtClean="0"/>
              <a:t>corresponding MIPS </a:t>
            </a:r>
            <a:r>
              <a:rPr lang="en-US" sz="2000"/>
              <a:t>assembly code? Assume that the variables f, g, h, i, and j are </a:t>
            </a:r>
            <a:r>
              <a:rPr lang="en-US" sz="2000"/>
              <a:t>assigned </a:t>
            </a:r>
            <a:r>
              <a:rPr lang="en-US" sz="2000" smtClean="0"/>
              <a:t>to registers </a:t>
            </a:r>
            <a:r>
              <a:rPr lang="en-US" sz="2000"/>
              <a:t>$s0, $s1, $s2, $s3, and $s4, respectively. Assume that the </a:t>
            </a:r>
            <a:r>
              <a:rPr lang="en-US" sz="2000"/>
              <a:t>base </a:t>
            </a:r>
            <a:r>
              <a:rPr lang="en-US" sz="2000" smtClean="0"/>
              <a:t>address of </a:t>
            </a:r>
            <a:r>
              <a:rPr lang="en-US" sz="2000"/>
              <a:t>the arrays A and B are in registers $s6 and $s7</a:t>
            </a:r>
            <a:r>
              <a:rPr lang="en-US" sz="2000"/>
              <a:t>, </a:t>
            </a:r>
            <a:r>
              <a:rPr lang="en-US" sz="2000" smtClean="0"/>
              <a:t>respectively.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000" smtClean="0"/>
              <a:t>			B[8] </a:t>
            </a:r>
            <a:r>
              <a:rPr lang="en-US" sz="2000"/>
              <a:t>= A[i−j];</a:t>
            </a:r>
          </a:p>
        </p:txBody>
      </p:sp>
    </p:spTree>
    <p:extLst>
      <p:ext uri="{BB962C8B-B14F-4D97-AF65-F5344CB8AC3E}">
        <p14:creationId xmlns:p14="http://schemas.microsoft.com/office/powerpoint/2010/main" val="44609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494D-5898-463E-B7AB-C16D07135D8F}" type="datetime1">
              <a:rPr lang="en-US" smtClean="0">
                <a:solidFill>
                  <a:srgbClr val="000000"/>
                </a:solidFill>
              </a:rPr>
              <a:pPr/>
              <a:t>06-Mar-17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333399">
                    <a:lumMod val="60000"/>
                    <a:lumOff val="40000"/>
                  </a:srgbClr>
                </a:solidFill>
              </a:rPr>
              <a:t>Faculty of Computer Science &amp; Engineering</a:t>
            </a:r>
            <a:endParaRPr lang="vi-VN">
              <a:solidFill>
                <a:srgbClr val="33339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07923-D547-466D-8151-D5B6058EAB81}" type="slidenum">
              <a:rPr lang="vi-VN" smtClean="0">
                <a:solidFill>
                  <a:srgbClr val="000000"/>
                </a:solidFill>
              </a:rPr>
              <a:pPr/>
              <a:t>2</a:t>
            </a:fld>
            <a:endParaRPr lang="vi-VN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Exercise </a:t>
            </a:r>
            <a:r>
              <a:rPr lang="en-US" smtClean="0"/>
              <a:t>2.4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295400"/>
            <a:ext cx="7964488" cy="5029200"/>
          </a:xfrm>
        </p:spPr>
        <p:txBody>
          <a:bodyPr/>
          <a:lstStyle/>
          <a:p>
            <a:pPr marL="519113" indent="-519113" algn="just">
              <a:spcBef>
                <a:spcPts val="0"/>
              </a:spcBef>
              <a:buNone/>
            </a:pPr>
            <a:r>
              <a:rPr lang="en-US" sz="2000"/>
              <a:t>2.4 [5] &lt;§§2.2, 2.3&gt; For the MIPS assembly instructions below, what </a:t>
            </a:r>
            <a:r>
              <a:rPr lang="en-US" sz="2000"/>
              <a:t>is </a:t>
            </a:r>
            <a:r>
              <a:rPr lang="en-US" sz="2000" smtClean="0"/>
              <a:t>the corresponding </a:t>
            </a:r>
            <a:r>
              <a:rPr lang="en-US" sz="2000"/>
              <a:t>C statement? Assume that the variables f, g, h, i, and j </a:t>
            </a:r>
            <a:r>
              <a:rPr lang="en-US" sz="2000"/>
              <a:t>are </a:t>
            </a:r>
            <a:r>
              <a:rPr lang="en-US" sz="2000" smtClean="0"/>
              <a:t>assigned to </a:t>
            </a:r>
            <a:r>
              <a:rPr lang="en-US" sz="2000"/>
              <a:t>registers $s0, $s1, $s2, $s3, and $s4, respectively. Assume that the </a:t>
            </a:r>
            <a:r>
              <a:rPr lang="en-US" sz="2000"/>
              <a:t>base </a:t>
            </a:r>
            <a:r>
              <a:rPr lang="en-US" sz="2000" smtClean="0"/>
              <a:t>address of </a:t>
            </a:r>
            <a:r>
              <a:rPr lang="en-US" sz="2000"/>
              <a:t>the arrays A and B are in registers $s6 and $s7, </a:t>
            </a:r>
            <a:r>
              <a:rPr lang="en-US" sz="2000"/>
              <a:t>respectively</a:t>
            </a:r>
            <a:r>
              <a:rPr lang="en-US" sz="2000" smtClean="0"/>
              <a:t>.</a:t>
            </a:r>
          </a:p>
          <a:p>
            <a:pPr marL="519113" indent="-519113" algn="just">
              <a:spcBef>
                <a:spcPts val="0"/>
              </a:spcBef>
              <a:buNone/>
            </a:pPr>
            <a:endParaRPr lang="en-US" sz="2000"/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sll $t0, $s0,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# $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t0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* 4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add $t0, $s6, $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t0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$t0 = &amp;A[f]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sll $t1, $s1,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$t1 = g * 4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add $t1, $s7, $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t1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$t1 = &amp;B[g]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lw $s0, 0($t0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f = A[f]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addi $t2, $t0, 4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lw $t0, 0($t2)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add $t0, $t0, $s0</a:t>
            </a:r>
          </a:p>
          <a:p>
            <a:pPr marL="1309688" indent="0" algn="just">
              <a:spcBef>
                <a:spcPts val="0"/>
              </a:spcBef>
              <a:buNone/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sw $t0, 0($t1)</a:t>
            </a:r>
          </a:p>
          <a:p>
            <a:pPr marL="630238" indent="-630238" algn="just">
              <a:spcBef>
                <a:spcPts val="0"/>
              </a:spcBef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604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1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168</Words>
  <Application>Microsoft Office PowerPoint</Application>
  <PresentationFormat>On-screen Show (4:3)</PresentationFormat>
  <Paragraphs>28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1_Theme1</vt:lpstr>
      <vt:lpstr>Exercise 2.1-2.3</vt:lpstr>
      <vt:lpstr>Exercise 2.4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2.10</dc:title>
  <dc:creator>Thanh-Son</dc:creator>
  <cp:lastModifiedBy>Thanh-Son Nguyen</cp:lastModifiedBy>
  <cp:revision>9</cp:revision>
  <dcterms:created xsi:type="dcterms:W3CDTF">2006-08-16T00:00:00Z</dcterms:created>
  <dcterms:modified xsi:type="dcterms:W3CDTF">2017-03-06T08:42:15Z</dcterms:modified>
</cp:coreProperties>
</file>